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1" r:id="rId4"/>
    <p:sldId id="260" r:id="rId5"/>
    <p:sldId id="262" r:id="rId6"/>
    <p:sldId id="259" r:id="rId7"/>
    <p:sldId id="263" r:id="rId8"/>
    <p:sldId id="258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Střední styl 1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5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A8FF10-89BF-44B1-97C7-D39E9C647B7A}" type="datetimeFigureOut">
              <a:rPr lang="sk-SK" smtClean="0"/>
              <a:t>5.3.2013</a:t>
            </a:fld>
            <a:endParaRPr lang="sk-SK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27806-CE4E-4944-81C6-195CE5BAA72A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5.3.2013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5.3.2013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5.3.2013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5.3.2013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5.3.2013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5.3.2013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5.3.2013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5.3.2013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5.3.2013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5.3.2013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5.3.2013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5.3.2013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2348880"/>
            <a:ext cx="7772400" cy="1470025"/>
          </a:xfrm>
        </p:spPr>
        <p:txBody>
          <a:bodyPr>
            <a:noAutofit/>
          </a:bodyPr>
          <a:lstStyle/>
          <a:p>
            <a:r>
              <a:rPr lang="sk-SK" sz="4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Rýchlosť svetla a pohybu</a:t>
            </a:r>
            <a:endParaRPr lang="sk-SK" sz="4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519664" y="6016352"/>
            <a:ext cx="2624336" cy="841648"/>
          </a:xfrm>
        </p:spPr>
        <p:txBody>
          <a:bodyPr>
            <a:normAutofit fontScale="92500" lnSpcReduction="20000"/>
          </a:bodyPr>
          <a:lstStyle/>
          <a:p>
            <a:r>
              <a:rPr lang="sk-SK" dirty="0" err="1" smtClean="0"/>
              <a:t>Bianka</a:t>
            </a:r>
            <a:r>
              <a:rPr lang="sk-SK" dirty="0" smtClean="0"/>
              <a:t> </a:t>
            </a:r>
            <a:r>
              <a:rPr lang="sk-SK" dirty="0" err="1" smtClean="0"/>
              <a:t>Dragošová</a:t>
            </a:r>
            <a:r>
              <a:rPr lang="sk-SK" dirty="0" smtClean="0"/>
              <a:t> 8.B</a:t>
            </a:r>
            <a:endParaRPr lang="sk-SK" dirty="0"/>
          </a:p>
        </p:txBody>
      </p:sp>
      <p:pic>
        <p:nvPicPr>
          <p:cNvPr id="7170" name="Picture 2" descr="http://pacakov.eu/images/rychlos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02864">
            <a:off x="482514" y="3682886"/>
            <a:ext cx="3997457" cy="2998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http://behame.cz/wp-content/uploads/2008/06/sila-rychlost-vytrvalo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39959">
            <a:off x="5048276" y="181866"/>
            <a:ext cx="3810000" cy="2543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282154"/>
          </a:xfrm>
        </p:spPr>
        <p:txBody>
          <a:bodyPr>
            <a:normAutofit/>
          </a:bodyPr>
          <a:lstStyle/>
          <a:p>
            <a:r>
              <a:rPr lang="sk-SK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Rýchlosť svetla</a:t>
            </a:r>
            <a:endParaRPr lang="sk-SK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19256" cy="5112568"/>
          </a:xfrm>
        </p:spPr>
        <p:txBody>
          <a:bodyPr>
            <a:normAutofit fontScale="85000" lnSpcReduction="10000"/>
          </a:bodyPr>
          <a:lstStyle/>
          <a:p>
            <a:r>
              <a:rPr lang="sk-SK" dirty="0" smtClean="0">
                <a:latin typeface="Corbel" pitchFamily="34" charset="0"/>
              </a:rPr>
              <a:t>Rýchlosť šírenia svetla je veľmi veľká</a:t>
            </a:r>
            <a:r>
              <a:rPr lang="sk-SK" dirty="0" smtClean="0">
                <a:latin typeface="Corbel" pitchFamily="34" charset="0"/>
              </a:rPr>
              <a:t>.</a:t>
            </a:r>
          </a:p>
          <a:p>
            <a:r>
              <a:rPr lang="sk-SK" dirty="0" smtClean="0">
                <a:latin typeface="Corbel" pitchFamily="34" charset="0"/>
              </a:rPr>
              <a:t>Jej </a:t>
            </a:r>
            <a:r>
              <a:rPr lang="sk-SK" dirty="0" smtClean="0">
                <a:latin typeface="Corbel" pitchFamily="34" charset="0"/>
              </a:rPr>
              <a:t>veľkosť sa pokúšal odmerať napríklad aj taliansky fyzik </a:t>
            </a:r>
            <a:r>
              <a:rPr lang="sk-SK" dirty="0" err="1" smtClean="0">
                <a:latin typeface="Corbel" pitchFamily="34" charset="0"/>
              </a:rPr>
              <a:t>Galileo</a:t>
            </a:r>
            <a:r>
              <a:rPr lang="sk-SK" dirty="0" smtClean="0">
                <a:latin typeface="Corbel" pitchFamily="34" charset="0"/>
              </a:rPr>
              <a:t> </a:t>
            </a:r>
            <a:r>
              <a:rPr lang="sk-SK" dirty="0" err="1" smtClean="0">
                <a:latin typeface="Corbel" pitchFamily="34" charset="0"/>
              </a:rPr>
              <a:t>Galilei</a:t>
            </a:r>
            <a:r>
              <a:rPr lang="sk-SK" dirty="0" smtClean="0">
                <a:latin typeface="Corbel" pitchFamily="34" charset="0"/>
              </a:rPr>
              <a:t>.</a:t>
            </a:r>
          </a:p>
          <a:p>
            <a:r>
              <a:rPr lang="sk-SK" dirty="0" smtClean="0">
                <a:latin typeface="Corbel" pitchFamily="34" charset="0"/>
              </a:rPr>
              <a:t>Prvé </a:t>
            </a:r>
            <a:r>
              <a:rPr lang="sk-SK" dirty="0" smtClean="0">
                <a:latin typeface="Corbel" pitchFamily="34" charset="0"/>
              </a:rPr>
              <a:t>presné meranie vykonal </a:t>
            </a:r>
            <a:r>
              <a:rPr lang="sk-SK" dirty="0" smtClean="0">
                <a:latin typeface="Corbel" pitchFamily="34" charset="0"/>
              </a:rPr>
              <a:t>však Dán</a:t>
            </a:r>
            <a:r>
              <a:rPr lang="sk-SK" dirty="0" smtClean="0">
                <a:latin typeface="Corbel" pitchFamily="34" charset="0"/>
              </a:rPr>
              <a:t> </a:t>
            </a:r>
            <a:r>
              <a:rPr lang="sk-SK" b="1" dirty="0" err="1" smtClean="0">
                <a:solidFill>
                  <a:srgbClr val="7030A0"/>
                </a:solidFill>
                <a:latin typeface="Corbel" pitchFamily="34" charset="0"/>
              </a:rPr>
              <a:t>Ole</a:t>
            </a:r>
            <a:r>
              <a:rPr lang="sk-SK" b="1" dirty="0" smtClean="0">
                <a:solidFill>
                  <a:srgbClr val="7030A0"/>
                </a:solidFill>
                <a:latin typeface="Corbel" pitchFamily="34" charset="0"/>
              </a:rPr>
              <a:t> </a:t>
            </a:r>
            <a:r>
              <a:rPr lang="sk-SK" b="1" dirty="0" err="1" smtClean="0">
                <a:solidFill>
                  <a:srgbClr val="7030A0"/>
                </a:solidFill>
                <a:latin typeface="Corbel" pitchFamily="34" charset="0"/>
              </a:rPr>
              <a:t>Rømer</a:t>
            </a:r>
            <a:r>
              <a:rPr lang="sk-SK" dirty="0" smtClean="0">
                <a:latin typeface="Corbel" pitchFamily="34" charset="0"/>
              </a:rPr>
              <a:t> v roku </a:t>
            </a:r>
            <a:r>
              <a:rPr lang="sk-SK" b="1" dirty="0" smtClean="0">
                <a:solidFill>
                  <a:srgbClr val="7030A0"/>
                </a:solidFill>
                <a:latin typeface="Corbel" pitchFamily="34" charset="0"/>
              </a:rPr>
              <a:t>1676. </a:t>
            </a:r>
            <a:r>
              <a:rPr lang="sk-SK" dirty="0" smtClean="0">
                <a:latin typeface="Corbel" pitchFamily="34" charset="0"/>
              </a:rPr>
              <a:t>Pozoroval </a:t>
            </a:r>
            <a:r>
              <a:rPr lang="sk-SK" b="1" dirty="0" smtClean="0">
                <a:solidFill>
                  <a:srgbClr val="7030A0"/>
                </a:solidFill>
                <a:latin typeface="Corbel" pitchFamily="34" charset="0"/>
              </a:rPr>
              <a:t>pohyb planéty Jupiter</a:t>
            </a:r>
            <a:r>
              <a:rPr lang="sk-SK" dirty="0" smtClean="0">
                <a:latin typeface="Corbel" pitchFamily="34" charset="0"/>
              </a:rPr>
              <a:t> a jeho mesiaca </a:t>
            </a:r>
            <a:r>
              <a:rPr lang="sk-SK" dirty="0" err="1" smtClean="0">
                <a:latin typeface="Corbel" pitchFamily="34" charset="0"/>
              </a:rPr>
              <a:t>Lo</a:t>
            </a:r>
            <a:r>
              <a:rPr lang="sk-SK" dirty="0" smtClean="0">
                <a:latin typeface="Corbel" pitchFamily="34" charset="0"/>
              </a:rPr>
              <a:t> teleskopom a spozoroval odchýlku v zdanlivej dobe obehu </a:t>
            </a:r>
            <a:r>
              <a:rPr lang="sk-SK" dirty="0" err="1" smtClean="0">
                <a:latin typeface="Corbel" pitchFamily="34" charset="0"/>
              </a:rPr>
              <a:t>Lo</a:t>
            </a:r>
            <a:r>
              <a:rPr lang="sk-SK" dirty="0" smtClean="0">
                <a:latin typeface="Corbel" pitchFamily="34" charset="0"/>
              </a:rPr>
              <a:t>. </a:t>
            </a:r>
            <a:r>
              <a:rPr lang="sk-SK" dirty="0" err="1" smtClean="0">
                <a:latin typeface="Corbel" pitchFamily="34" charset="0"/>
              </a:rPr>
              <a:t>Rømer</a:t>
            </a:r>
            <a:r>
              <a:rPr lang="sk-SK" dirty="0" smtClean="0">
                <a:latin typeface="Corbel" pitchFamily="34" charset="0"/>
              </a:rPr>
              <a:t> vyrátal rýchlosť svetla na </a:t>
            </a:r>
            <a:r>
              <a:rPr lang="sk-SK" b="1" dirty="0" smtClean="0">
                <a:solidFill>
                  <a:srgbClr val="7030A0"/>
                </a:solidFill>
                <a:latin typeface="Corbel" pitchFamily="34" charset="0"/>
              </a:rPr>
              <a:t>227 000 km/s.</a:t>
            </a:r>
            <a:endParaRPr lang="sk-SK" b="1" dirty="0" smtClean="0">
              <a:solidFill>
                <a:srgbClr val="7030A0"/>
              </a:solidFill>
              <a:latin typeface="Corbel" pitchFamily="34" charset="0"/>
            </a:endParaRPr>
          </a:p>
          <a:p>
            <a:r>
              <a:rPr lang="sk-SK" dirty="0" smtClean="0">
                <a:latin typeface="Corbel" pitchFamily="34" charset="0"/>
              </a:rPr>
              <a:t>Vo </a:t>
            </a:r>
            <a:r>
              <a:rPr lang="sk-SK" dirty="0" smtClean="0">
                <a:latin typeface="Corbel" pitchFamily="34" charset="0"/>
              </a:rPr>
              <a:t>vzduchu sa svetlo šíri rýchlosťou </a:t>
            </a:r>
            <a:r>
              <a:rPr lang="sk-SK" b="1" dirty="0" smtClean="0">
                <a:solidFill>
                  <a:srgbClr val="7030A0"/>
                </a:solidFill>
                <a:latin typeface="Corbel" pitchFamily="34" charset="0"/>
              </a:rPr>
              <a:t>približne 300 000 km/s.</a:t>
            </a:r>
            <a:r>
              <a:rPr lang="sk-SK" dirty="0" smtClean="0">
                <a:latin typeface="Corbel" pitchFamily="34" charset="0"/>
              </a:rPr>
              <a:t> Rýchlosť svetla je najväčšia rýchlosť v prírode. Nič sa nemôže pohybovať väčšou rýchlosťou ako </a:t>
            </a:r>
            <a:r>
              <a:rPr lang="sk-SK" dirty="0" smtClean="0">
                <a:latin typeface="Corbel" pitchFamily="34" charset="0"/>
              </a:rPr>
              <a:t>svetlo. </a:t>
            </a:r>
            <a:endParaRPr lang="sk-SK" dirty="0" smtClean="0">
              <a:latin typeface="Corbel" pitchFamily="34" charset="0"/>
            </a:endParaRP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Rýchlosť svetla - Zaujímavosti</a:t>
            </a:r>
            <a:endParaRPr lang="sk-SK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85000" lnSpcReduction="10000"/>
          </a:bodyPr>
          <a:lstStyle/>
          <a:p>
            <a:r>
              <a:rPr lang="sk-SK" dirty="0" smtClean="0">
                <a:latin typeface="Corbel" pitchFamily="34" charset="0"/>
              </a:rPr>
              <a:t>Vedci z najväčšieho fyzikálneho laboratória na svete oznámili, že pri pokuse pravdepodobne zachytili častice, ktoré sa pohybovali rýchlejšie ako svetlo</a:t>
            </a:r>
            <a:r>
              <a:rPr lang="sk-SK" dirty="0" smtClean="0">
                <a:latin typeface="Corbel" pitchFamily="34" charset="0"/>
              </a:rPr>
              <a:t>.</a:t>
            </a:r>
          </a:p>
          <a:p>
            <a:r>
              <a:rPr lang="sk-SK" dirty="0" smtClean="0">
                <a:latin typeface="Corbel" pitchFamily="34" charset="0"/>
              </a:rPr>
              <a:t>Podľa špeciálnej teórie relativity Alberta Einsteina sa nič nemá pohybovať rýchlejšie ako svetlo. </a:t>
            </a:r>
            <a:r>
              <a:rPr lang="sk-SK" dirty="0" err="1" smtClean="0">
                <a:latin typeface="Corbel" pitchFamily="34" charset="0"/>
              </a:rPr>
              <a:t>Neutrína</a:t>
            </a:r>
            <a:r>
              <a:rPr lang="sk-SK" dirty="0" smtClean="0">
                <a:latin typeface="Corbel" pitchFamily="34" charset="0"/>
              </a:rPr>
              <a:t>, </a:t>
            </a:r>
            <a:r>
              <a:rPr lang="sk-SK" dirty="0" smtClean="0">
                <a:latin typeface="Corbel" pitchFamily="34" charset="0"/>
              </a:rPr>
              <a:t>jedny z najzáhadnejších známych častíc vo </a:t>
            </a:r>
            <a:r>
              <a:rPr lang="sk-SK" dirty="0" smtClean="0">
                <a:latin typeface="Corbel" pitchFamily="34" charset="0"/>
              </a:rPr>
              <a:t>fyzike, však bariéru 299.792 kilometrov za </a:t>
            </a:r>
            <a:r>
              <a:rPr lang="sk-SK" dirty="0" smtClean="0">
                <a:latin typeface="Corbel" pitchFamily="34" charset="0"/>
              </a:rPr>
              <a:t>sekundu </a:t>
            </a:r>
            <a:r>
              <a:rPr lang="sk-SK" dirty="0" smtClean="0">
                <a:latin typeface="Corbel" pitchFamily="34" charset="0"/>
              </a:rPr>
              <a:t>pravdepodobne prekonali. CERN oznámil, že prúd </a:t>
            </a:r>
            <a:r>
              <a:rPr lang="sk-SK" dirty="0" err="1" smtClean="0">
                <a:latin typeface="Corbel" pitchFamily="34" charset="0"/>
              </a:rPr>
              <a:t>neutrín</a:t>
            </a:r>
            <a:r>
              <a:rPr lang="sk-SK" dirty="0" smtClean="0">
                <a:latin typeface="Corbel" pitchFamily="34" charset="0"/>
              </a:rPr>
              <a:t> vypustený z urýchľovača častíc pri Ženeve do laboratória v Taliansku vzdialenosť 730 kilometrov prešiel o 60 </a:t>
            </a:r>
            <a:r>
              <a:rPr lang="sk-SK" dirty="0" err="1" smtClean="0">
                <a:latin typeface="Corbel" pitchFamily="34" charset="0"/>
              </a:rPr>
              <a:t>nanosekúnd</a:t>
            </a:r>
            <a:r>
              <a:rPr lang="sk-SK" dirty="0" smtClean="0">
                <a:latin typeface="Corbel" pitchFamily="34" charset="0"/>
              </a:rPr>
              <a:t> rýchlejšie ako svetlo.</a:t>
            </a:r>
            <a:endParaRPr lang="sk-SK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91264" cy="1412776"/>
          </a:xfrm>
        </p:spPr>
        <p:txBody>
          <a:bodyPr>
            <a:noAutofit/>
          </a:bodyPr>
          <a:lstStyle/>
          <a:p>
            <a:r>
              <a:rPr lang="sk-SK" sz="3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sk-SK" sz="3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sk-SK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NASA </a:t>
            </a:r>
            <a:r>
              <a:rPr lang="sk-SK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chce dohnať </a:t>
            </a:r>
            <a:r>
              <a:rPr lang="sk-SK" sz="3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Star</a:t>
            </a:r>
            <a:r>
              <a:rPr lang="sk-SK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sk-SK" sz="3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Trek</a:t>
            </a:r>
            <a:r>
              <a:rPr lang="sk-SK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sk-SK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sk-SK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sk-SK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 </a:t>
            </a:r>
            <a:r>
              <a:rPr lang="sk-SK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cestovať vesmírom </a:t>
            </a:r>
            <a:r>
              <a:rPr lang="sk-SK" sz="3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nadsveteľnou</a:t>
            </a:r>
            <a:r>
              <a:rPr lang="sk-SK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rýchlosťou</a:t>
            </a: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97971"/>
          </a:xfrm>
        </p:spPr>
        <p:txBody>
          <a:bodyPr>
            <a:normAutofit/>
          </a:bodyPr>
          <a:lstStyle/>
          <a:p>
            <a:r>
              <a:rPr lang="sk-SK" sz="2800" dirty="0" smtClean="0">
                <a:latin typeface="Corbel" pitchFamily="34" charset="0"/>
              </a:rPr>
              <a:t>Letieť priestorom rýchlejšie ako svetlo je podľa zákonov fyziky nemožné. NASA napriek tomu pracuje na </a:t>
            </a:r>
            <a:r>
              <a:rPr lang="sk-SK" sz="2800" dirty="0" err="1" smtClean="0">
                <a:latin typeface="Corbel" pitchFamily="34" charset="0"/>
              </a:rPr>
              <a:t>warpovom</a:t>
            </a:r>
            <a:r>
              <a:rPr lang="sk-SK" sz="2800" dirty="0" smtClean="0">
                <a:latin typeface="Corbel" pitchFamily="34" charset="0"/>
              </a:rPr>
              <a:t> pohone, ktorý by mal dostať ľudí k vzdialeným hviezdam rýchlejšie ako svetlo, rovnako ako loď filmovej série </a:t>
            </a:r>
            <a:r>
              <a:rPr lang="sk-SK" sz="2800" dirty="0" err="1" smtClean="0">
                <a:latin typeface="Corbel" pitchFamily="34" charset="0"/>
              </a:rPr>
              <a:t>Star</a:t>
            </a:r>
            <a:r>
              <a:rPr lang="sk-SK" sz="2800" dirty="0" smtClean="0">
                <a:latin typeface="Corbel" pitchFamily="34" charset="0"/>
              </a:rPr>
              <a:t> </a:t>
            </a:r>
            <a:r>
              <a:rPr lang="sk-SK" sz="2800" dirty="0" err="1" smtClean="0">
                <a:latin typeface="Corbel" pitchFamily="34" charset="0"/>
              </a:rPr>
              <a:t>Trek</a:t>
            </a:r>
            <a:r>
              <a:rPr lang="sk-SK" sz="2800" dirty="0" smtClean="0">
                <a:latin typeface="Corbel" pitchFamily="34" charset="0"/>
              </a:rPr>
              <a:t> USS </a:t>
            </a:r>
            <a:r>
              <a:rPr lang="sk-SK" sz="2800" dirty="0" err="1" smtClean="0">
                <a:latin typeface="Corbel" pitchFamily="34" charset="0"/>
              </a:rPr>
              <a:t>Enterprise</a:t>
            </a:r>
            <a:r>
              <a:rPr lang="sk-SK" sz="2800" dirty="0" smtClean="0">
                <a:latin typeface="Corbel" pitchFamily="34" charset="0"/>
              </a:rPr>
              <a:t>. Tá nelieta rýchlosťou svetla, ale cestuje mimo priestor.</a:t>
            </a:r>
            <a:endParaRPr lang="sk-SK" sz="28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Rýchlosť pohybu - Zaujímavosti</a:t>
            </a:r>
            <a:endParaRPr lang="sk-SK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4968552"/>
          </a:xfrm>
        </p:spPr>
        <p:txBody>
          <a:bodyPr/>
          <a:lstStyle/>
          <a:p>
            <a:r>
              <a:rPr lang="sk-SK" sz="2800" dirty="0" smtClean="0">
                <a:latin typeface="Corbel" pitchFamily="34" charset="0"/>
              </a:rPr>
              <a:t>Južná Amerika a Afrika sa od seba </a:t>
            </a:r>
            <a:r>
              <a:rPr lang="sk-SK" sz="2800" dirty="0" err="1" smtClean="0">
                <a:latin typeface="Corbel" pitchFamily="34" charset="0"/>
              </a:rPr>
              <a:t>vzdaľujú</a:t>
            </a:r>
            <a:r>
              <a:rPr lang="sk-SK" sz="2800" dirty="0" smtClean="0">
                <a:latin typeface="Corbel" pitchFamily="34" charset="0"/>
              </a:rPr>
              <a:t> rýchlosťou 5,7 cm za rok. Tento pohyb je porovnateľný s rýchlosťou rastu nechtov.</a:t>
            </a:r>
          </a:p>
          <a:p>
            <a:r>
              <a:rPr lang="sk-SK" sz="2800" dirty="0" smtClean="0">
                <a:latin typeface="Corbel" pitchFamily="34" charset="0"/>
              </a:rPr>
              <a:t>Najrýchlejšie sa od seba pohybujú platne vo východnom </a:t>
            </a:r>
            <a:r>
              <a:rPr lang="sk-SK" sz="2800" dirty="0" err="1" smtClean="0">
                <a:latin typeface="Corbel" pitchFamily="34" charset="0"/>
              </a:rPr>
              <a:t>Pacifiku</a:t>
            </a:r>
            <a:r>
              <a:rPr lang="sk-SK" sz="2800" dirty="0" smtClean="0">
                <a:latin typeface="Corbel" pitchFamily="34" charset="0"/>
              </a:rPr>
              <a:t>: až 17,2 cm za rok</a:t>
            </a:r>
            <a:r>
              <a:rPr lang="sk-SK" sz="2800" dirty="0" smtClean="0">
                <a:latin typeface="Corbel" pitchFamily="34" charset="0"/>
              </a:rPr>
              <a:t>.</a:t>
            </a:r>
          </a:p>
          <a:p>
            <a:r>
              <a:rPr lang="sk-SK" sz="2800" dirty="0" smtClean="0">
                <a:latin typeface="Corbel" pitchFamily="34" charset="0"/>
              </a:rPr>
              <a:t>Kofeínový rekord: Auto na kávu jazdí rýchlosťou 105 km/h 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323528" y="1196752"/>
          <a:ext cx="8640960" cy="4824531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4320480"/>
                <a:gridCol w="4320480"/>
              </a:tblGrid>
              <a:tr h="536059"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>
                          <a:latin typeface="Corbel" pitchFamily="34" charset="0"/>
                        </a:rPr>
                        <a:t>Živočích</a:t>
                      </a:r>
                      <a:endParaRPr lang="sk-SK" dirty="0">
                        <a:latin typeface="Corbe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>
                          <a:latin typeface="Corbel" pitchFamily="34" charset="0"/>
                        </a:rPr>
                        <a:t>Rýchlosť pohybu</a:t>
                      </a:r>
                      <a:endParaRPr lang="sk-SK" dirty="0">
                        <a:latin typeface="Corbel" pitchFamily="34" charset="0"/>
                      </a:endParaRPr>
                    </a:p>
                  </a:txBody>
                  <a:tcPr/>
                </a:tc>
              </a:tr>
              <a:tr h="536059">
                <a:tc>
                  <a:txBody>
                    <a:bodyPr/>
                    <a:lstStyle/>
                    <a:p>
                      <a:r>
                        <a:rPr lang="sk-SK" sz="1800" kern="1200" dirty="0" smtClean="0">
                          <a:latin typeface="Corbel" pitchFamily="34" charset="0"/>
                        </a:rPr>
                        <a:t>Gepard štíhly</a:t>
                      </a:r>
                      <a:endParaRPr lang="sk-SK" dirty="0">
                        <a:latin typeface="Corbe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 smtClean="0">
                          <a:latin typeface="Corbel" pitchFamily="34" charset="0"/>
                        </a:rPr>
                        <a:t>120</a:t>
                      </a:r>
                      <a:r>
                        <a:rPr lang="sk-SK" baseline="0" dirty="0" smtClean="0">
                          <a:latin typeface="Corbel" pitchFamily="34" charset="0"/>
                        </a:rPr>
                        <a:t> km/h</a:t>
                      </a:r>
                      <a:endParaRPr lang="sk-SK" dirty="0">
                        <a:latin typeface="Corbel" pitchFamily="34" charset="0"/>
                      </a:endParaRPr>
                    </a:p>
                  </a:txBody>
                  <a:tcPr/>
                </a:tc>
              </a:tr>
              <a:tr h="536059">
                <a:tc>
                  <a:txBody>
                    <a:bodyPr/>
                    <a:lstStyle/>
                    <a:p>
                      <a:r>
                        <a:rPr lang="sk-SK" sz="1800" kern="1200" dirty="0" smtClean="0">
                          <a:latin typeface="Corbel" pitchFamily="34" charset="0"/>
                        </a:rPr>
                        <a:t>Austrálska vážka</a:t>
                      </a:r>
                      <a:endParaRPr lang="sk-SK" dirty="0">
                        <a:latin typeface="Corbe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1800" kern="1200" dirty="0" smtClean="0">
                          <a:latin typeface="Corbel" pitchFamily="34" charset="0"/>
                        </a:rPr>
                        <a:t>98 km/h</a:t>
                      </a:r>
                      <a:endParaRPr lang="sk-SK" dirty="0">
                        <a:latin typeface="Corbel" pitchFamily="34" charset="0"/>
                      </a:endParaRPr>
                    </a:p>
                  </a:txBody>
                  <a:tcPr/>
                </a:tc>
              </a:tr>
              <a:tr h="536059">
                <a:tc>
                  <a:txBody>
                    <a:bodyPr/>
                    <a:lstStyle/>
                    <a:p>
                      <a:r>
                        <a:rPr lang="sk-SK" sz="1800" kern="1200" dirty="0" smtClean="0">
                          <a:latin typeface="Corbel" pitchFamily="34" charset="0"/>
                        </a:rPr>
                        <a:t>Leňoch trojprstý</a:t>
                      </a:r>
                      <a:endParaRPr lang="sk-SK" dirty="0">
                        <a:latin typeface="Corbe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1800" kern="1200" dirty="0" smtClean="0">
                          <a:latin typeface="Corbel" pitchFamily="34" charset="0"/>
                        </a:rPr>
                        <a:t>2 m/min</a:t>
                      </a:r>
                      <a:endParaRPr lang="sk-SK" dirty="0">
                        <a:latin typeface="Corbel" pitchFamily="34" charset="0"/>
                      </a:endParaRPr>
                    </a:p>
                  </a:txBody>
                  <a:tcPr/>
                </a:tc>
              </a:tr>
              <a:tr h="536059">
                <a:tc>
                  <a:txBody>
                    <a:bodyPr/>
                    <a:lstStyle/>
                    <a:p>
                      <a:r>
                        <a:rPr lang="sk-SK" sz="1800" kern="1200" dirty="0" smtClean="0">
                          <a:latin typeface="Corbel" pitchFamily="34" charset="0"/>
                        </a:rPr>
                        <a:t>Sokol sťahovavý</a:t>
                      </a:r>
                      <a:endParaRPr lang="sk-SK" dirty="0">
                        <a:latin typeface="Corbe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1800" kern="1200" dirty="0" smtClean="0">
                          <a:latin typeface="Corbel" pitchFamily="34" charset="0"/>
                        </a:rPr>
                        <a:t>250 km/h</a:t>
                      </a:r>
                      <a:endParaRPr lang="sk-SK" dirty="0">
                        <a:latin typeface="Corbel" pitchFamily="34" charset="0"/>
                      </a:endParaRPr>
                    </a:p>
                  </a:txBody>
                  <a:tcPr/>
                </a:tc>
              </a:tr>
              <a:tr h="536059">
                <a:tc>
                  <a:txBody>
                    <a:bodyPr/>
                    <a:lstStyle/>
                    <a:p>
                      <a:r>
                        <a:rPr lang="sk-SK" dirty="0" smtClean="0">
                          <a:latin typeface="Corbel" pitchFamily="34" charset="0"/>
                        </a:rPr>
                        <a:t>Orol skalný</a:t>
                      </a:r>
                      <a:r>
                        <a:rPr lang="sk-SK" baseline="0" dirty="0" smtClean="0">
                          <a:latin typeface="Corbel" pitchFamily="34" charset="0"/>
                        </a:rPr>
                        <a:t> </a:t>
                      </a:r>
                      <a:endParaRPr lang="sk-SK" b="1" dirty="0">
                        <a:latin typeface="Corbe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1800" kern="1200" dirty="0" smtClean="0">
                          <a:latin typeface="Corbel" pitchFamily="34" charset="0"/>
                        </a:rPr>
                        <a:t>171 km/h</a:t>
                      </a:r>
                      <a:endParaRPr lang="sk-SK" dirty="0">
                        <a:latin typeface="Corbel" pitchFamily="34" charset="0"/>
                      </a:endParaRPr>
                    </a:p>
                  </a:txBody>
                  <a:tcPr/>
                </a:tc>
              </a:tr>
              <a:tr h="536059">
                <a:tc>
                  <a:txBody>
                    <a:bodyPr/>
                    <a:lstStyle/>
                    <a:p>
                      <a:r>
                        <a:rPr lang="sk-SK" sz="1800" kern="1200" dirty="0" smtClean="0">
                          <a:latin typeface="Corbel" pitchFamily="34" charset="0"/>
                        </a:rPr>
                        <a:t>Pštros dvojprstý</a:t>
                      </a:r>
                      <a:endParaRPr lang="sk-SK" dirty="0">
                        <a:latin typeface="Corbe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1800" kern="1200" dirty="0" smtClean="0">
                          <a:latin typeface="Corbel" pitchFamily="34" charset="0"/>
                        </a:rPr>
                        <a:t>72 km/h</a:t>
                      </a:r>
                      <a:endParaRPr lang="sk-SK" dirty="0">
                        <a:latin typeface="Corbel" pitchFamily="34" charset="0"/>
                      </a:endParaRPr>
                    </a:p>
                  </a:txBody>
                  <a:tcPr/>
                </a:tc>
              </a:tr>
              <a:tr h="536059">
                <a:tc>
                  <a:txBody>
                    <a:bodyPr/>
                    <a:lstStyle/>
                    <a:p>
                      <a:r>
                        <a:rPr lang="sk-SK" sz="1800" kern="1200" dirty="0" err="1" smtClean="0">
                          <a:latin typeface="Corbel" pitchFamily="34" charset="0"/>
                        </a:rPr>
                        <a:t>Plachetník</a:t>
                      </a:r>
                      <a:r>
                        <a:rPr lang="sk-SK" sz="1800" kern="1200" dirty="0" smtClean="0">
                          <a:latin typeface="Corbel" pitchFamily="34" charset="0"/>
                        </a:rPr>
                        <a:t> obyčajný (ryba)</a:t>
                      </a:r>
                      <a:endParaRPr lang="sk-SK" dirty="0">
                        <a:latin typeface="Corbe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1800" kern="1200" dirty="0" smtClean="0">
                          <a:latin typeface="Corbel" pitchFamily="34" charset="0"/>
                        </a:rPr>
                        <a:t>109 km/h</a:t>
                      </a:r>
                      <a:endParaRPr lang="sk-SK" dirty="0">
                        <a:latin typeface="Corbel" pitchFamily="34" charset="0"/>
                      </a:endParaRPr>
                    </a:p>
                  </a:txBody>
                  <a:tcPr/>
                </a:tc>
              </a:tr>
              <a:tr h="536059">
                <a:tc>
                  <a:txBody>
                    <a:bodyPr/>
                    <a:lstStyle/>
                    <a:p>
                      <a:r>
                        <a:rPr lang="sk-SK" sz="1800" kern="1200" dirty="0" err="1" smtClean="0">
                          <a:latin typeface="Corbel" pitchFamily="34" charset="0"/>
                        </a:rPr>
                        <a:t>Mamba</a:t>
                      </a:r>
                      <a:r>
                        <a:rPr lang="sk-SK" sz="1800" kern="1200" dirty="0" smtClean="0">
                          <a:latin typeface="Corbel" pitchFamily="34" charset="0"/>
                        </a:rPr>
                        <a:t> čierna (had) </a:t>
                      </a:r>
                      <a:endParaRPr lang="sk-SK" dirty="0">
                        <a:latin typeface="Corbe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1800" kern="1200" dirty="0" smtClean="0">
                          <a:latin typeface="Corbel" pitchFamily="34" charset="0"/>
                        </a:rPr>
                        <a:t>25 km/h</a:t>
                      </a:r>
                      <a:endParaRPr lang="sk-SK" dirty="0">
                        <a:latin typeface="Corbe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encrypted-tbn1.gstatic.com/images?q=tbn:ANd9GcTlDRGzXmBug3lFrBd4ivifzKAvYqyAmhcxxI-UZ9rzS6kRKLHA-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3384376" cy="2535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ovéPole 4"/>
          <p:cNvSpPr txBox="1"/>
          <p:nvPr/>
        </p:nvSpPr>
        <p:spPr>
          <a:xfrm>
            <a:off x="3419872" y="404664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rbel" pitchFamily="34" charset="0"/>
              </a:rPr>
              <a:t>Gepard štíhly</a:t>
            </a:r>
            <a:endParaRPr lang="sk-SK" sz="2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rbel" pitchFamily="34" charset="0"/>
            </a:endParaRPr>
          </a:p>
        </p:txBody>
      </p:sp>
      <p:pic>
        <p:nvPicPr>
          <p:cNvPr id="20484" name="Picture 4" descr="http://eprakone.files.wordpress.com/2011/03/vaz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20888"/>
            <a:ext cx="3784951" cy="2323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ovéPole 6"/>
          <p:cNvSpPr txBox="1"/>
          <p:nvPr/>
        </p:nvSpPr>
        <p:spPr>
          <a:xfrm>
            <a:off x="3707904" y="3068960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Austrálska vážka</a:t>
            </a:r>
            <a:endParaRPr lang="sk-SK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486" name="Picture 6" descr="http://www.birdz.sk/uploady/maslo/velky-sloth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78682"/>
            <a:ext cx="3563888" cy="257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ovéPole 8"/>
          <p:cNvSpPr txBox="1"/>
          <p:nvPr/>
        </p:nvSpPr>
        <p:spPr>
          <a:xfrm>
            <a:off x="3419872" y="5157192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Leňoch trojprstý</a:t>
            </a:r>
            <a:endParaRPr lang="sk-SK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488" name="Picture 8" descr="http://www.birdz.sk/uploady/maslo/velky-sailfish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35546" y="3689648"/>
            <a:ext cx="4408454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ovéPole 10"/>
          <p:cNvSpPr txBox="1"/>
          <p:nvPr/>
        </p:nvSpPr>
        <p:spPr>
          <a:xfrm>
            <a:off x="5940152" y="3068960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Plachetník</a:t>
            </a:r>
            <a:r>
              <a:rPr lang="sk-SK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obyčajný </a:t>
            </a:r>
            <a:endParaRPr lang="sk-SK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490" name="Picture 10" descr="http://nd01.jxs.cz/527/804/22f7fdce5e_60779717_o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3072" y="0"/>
            <a:ext cx="3780928" cy="2731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ovéPole 12"/>
          <p:cNvSpPr txBox="1"/>
          <p:nvPr/>
        </p:nvSpPr>
        <p:spPr>
          <a:xfrm>
            <a:off x="4572000" y="1556792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Mamba</a:t>
            </a:r>
            <a:r>
              <a:rPr lang="sk-SK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čierna </a:t>
            </a:r>
            <a:endParaRPr lang="sk-SK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7941568" cy="1575048"/>
          </a:xfrm>
        </p:spPr>
        <p:txBody>
          <a:bodyPr>
            <a:normAutofit/>
          </a:bodyPr>
          <a:lstStyle/>
          <a:p>
            <a:r>
              <a:rPr lang="sk-SK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Ďakujem za pozornosť </a:t>
            </a:r>
            <a:r>
              <a:rPr lang="sk-SK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sym typeface="Wingdings" pitchFamily="2" charset="2"/>
              </a:rPr>
              <a:t></a:t>
            </a: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70</TotalTime>
  <Words>261</Words>
  <Application>Microsoft Office PowerPoint</Application>
  <PresentationFormat>Předvádění na obrazovce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sady Office</vt:lpstr>
      <vt:lpstr>Rýchlosť svetla a pohybu</vt:lpstr>
      <vt:lpstr>Rýchlosť svetla</vt:lpstr>
      <vt:lpstr>Rýchlosť svetla - Zaujímavosti</vt:lpstr>
      <vt:lpstr> NASA chce dohnať Star Trek  a cestovať vesmírom nadsveteľnou rýchlosťou </vt:lpstr>
      <vt:lpstr>Rýchlosť pohybu - Zaujímavosti</vt:lpstr>
      <vt:lpstr>Snímek 6</vt:lpstr>
      <vt:lpstr>Snímek 7</vt:lpstr>
      <vt:lpstr>Ďakujem za pozornosť 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Dusan</cp:lastModifiedBy>
  <cp:revision>9</cp:revision>
  <dcterms:modified xsi:type="dcterms:W3CDTF">2013-03-05T20:46:11Z</dcterms:modified>
</cp:coreProperties>
</file>